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BE6E52-3307-4A53-9286-9E6F17D2F39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0495BA8-2A7C-43D5-A2C2-C9D3DD006107}">
      <dgm:prSet/>
      <dgm:spPr/>
      <dgm:t>
        <a:bodyPr/>
        <a:lstStyle/>
        <a:p>
          <a:pPr>
            <a:lnSpc>
              <a:spcPct val="100000"/>
            </a:lnSpc>
          </a:pPr>
          <a:r>
            <a:rPr lang="hr-HR" cap="none" dirty="0"/>
            <a:t>D</a:t>
          </a:r>
          <a:r>
            <a:rPr lang="en-US" cap="none" dirty="0" err="1"/>
            <a:t>ata</a:t>
          </a:r>
          <a:r>
            <a:rPr lang="en-US" cap="none" dirty="0"/>
            <a:t> used in </a:t>
          </a:r>
          <a:r>
            <a:rPr lang="en-US" cap="none" dirty="0" err="1"/>
            <a:t>conjuction</a:t>
          </a:r>
          <a:r>
            <a:rPr lang="en-US" cap="none" dirty="0"/>
            <a:t> with the </a:t>
          </a:r>
          <a:r>
            <a:rPr lang="hr-HR" cap="none" dirty="0"/>
            <a:t>F</a:t>
          </a:r>
          <a:r>
            <a:rPr lang="en-US" cap="none" dirty="0" err="1"/>
            <a:t>oursquare</a:t>
          </a:r>
          <a:r>
            <a:rPr lang="en-US" cap="none" dirty="0"/>
            <a:t> </a:t>
          </a:r>
          <a:r>
            <a:rPr lang="hr-HR" cap="none" dirty="0"/>
            <a:t>API</a:t>
          </a:r>
          <a:r>
            <a:rPr lang="en-US" cap="none" dirty="0"/>
            <a:t>, to get the venues</a:t>
          </a:r>
        </a:p>
      </dgm:t>
    </dgm:pt>
    <dgm:pt modelId="{7C287BE8-D6A0-4D64-B040-194E797A76EE}" type="parTrans" cxnId="{C1011C0C-8C57-43F9-9419-3B7D09740226}">
      <dgm:prSet/>
      <dgm:spPr/>
      <dgm:t>
        <a:bodyPr/>
        <a:lstStyle/>
        <a:p>
          <a:endParaRPr lang="en-US"/>
        </a:p>
      </dgm:t>
    </dgm:pt>
    <dgm:pt modelId="{85C50C71-77EF-4741-996C-4498280C1E46}" type="sibTrans" cxnId="{C1011C0C-8C57-43F9-9419-3B7D09740226}">
      <dgm:prSet/>
      <dgm:spPr/>
      <dgm:t>
        <a:bodyPr/>
        <a:lstStyle/>
        <a:p>
          <a:endParaRPr lang="en-US"/>
        </a:p>
      </dgm:t>
    </dgm:pt>
    <dgm:pt modelId="{C44A3048-EA20-4D46-BB48-D1CBD664E237}">
      <dgm:prSet/>
      <dgm:spPr/>
      <dgm:t>
        <a:bodyPr/>
        <a:lstStyle/>
        <a:p>
          <a:pPr>
            <a:lnSpc>
              <a:spcPct val="100000"/>
            </a:lnSpc>
          </a:pPr>
          <a:r>
            <a:rPr lang="hr-HR" cap="none" dirty="0"/>
            <a:t>V</a:t>
          </a:r>
          <a:r>
            <a:rPr lang="en-US" cap="none" dirty="0" err="1"/>
            <a:t>enues</a:t>
          </a:r>
          <a:r>
            <a:rPr lang="en-US" cap="none" dirty="0"/>
            <a:t> combined with the neighborhood data</a:t>
          </a:r>
        </a:p>
      </dgm:t>
    </dgm:pt>
    <dgm:pt modelId="{5932D10D-2890-4529-9E72-D1B3199C4318}" type="parTrans" cxnId="{16261650-45D7-4DB6-BE4D-17CF8DDFCE36}">
      <dgm:prSet/>
      <dgm:spPr/>
      <dgm:t>
        <a:bodyPr/>
        <a:lstStyle/>
        <a:p>
          <a:endParaRPr lang="en-US"/>
        </a:p>
      </dgm:t>
    </dgm:pt>
    <dgm:pt modelId="{6B001C2D-FDCC-49B3-B9DC-D50116B9B39E}" type="sibTrans" cxnId="{16261650-45D7-4DB6-BE4D-17CF8DDFCE36}">
      <dgm:prSet/>
      <dgm:spPr/>
      <dgm:t>
        <a:bodyPr/>
        <a:lstStyle/>
        <a:p>
          <a:endParaRPr lang="en-US"/>
        </a:p>
      </dgm:t>
    </dgm:pt>
    <dgm:pt modelId="{DD3E65C5-24BC-486C-8D18-007AFD81CECE}" type="pres">
      <dgm:prSet presAssocID="{B9BE6E52-3307-4A53-9286-9E6F17D2F396}" presName="root" presStyleCnt="0">
        <dgm:presLayoutVars>
          <dgm:dir/>
          <dgm:resizeHandles val="exact"/>
        </dgm:presLayoutVars>
      </dgm:prSet>
      <dgm:spPr/>
    </dgm:pt>
    <dgm:pt modelId="{BFCC95A0-0EEC-4F1E-96F2-C7F51A87F9FB}" type="pres">
      <dgm:prSet presAssocID="{90495BA8-2A7C-43D5-A2C2-C9D3DD006107}" presName="compNode" presStyleCnt="0"/>
      <dgm:spPr/>
    </dgm:pt>
    <dgm:pt modelId="{D9DE7F05-094D-4668-AFB3-A189E8377ED9}" type="pres">
      <dgm:prSet presAssocID="{90495BA8-2A7C-43D5-A2C2-C9D3DD0061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C16C16E0-5D15-4828-8008-34270E6E6430}" type="pres">
      <dgm:prSet presAssocID="{90495BA8-2A7C-43D5-A2C2-C9D3DD006107}" presName="spaceRect" presStyleCnt="0"/>
      <dgm:spPr/>
    </dgm:pt>
    <dgm:pt modelId="{E1A059D7-3D6F-455C-A6C9-168C9F7FB392}" type="pres">
      <dgm:prSet presAssocID="{90495BA8-2A7C-43D5-A2C2-C9D3DD006107}" presName="textRect" presStyleLbl="revTx" presStyleIdx="0" presStyleCnt="2">
        <dgm:presLayoutVars>
          <dgm:chMax val="1"/>
          <dgm:chPref val="1"/>
        </dgm:presLayoutVars>
      </dgm:prSet>
      <dgm:spPr/>
    </dgm:pt>
    <dgm:pt modelId="{C41C1916-2B6F-4408-985F-FE526A46A870}" type="pres">
      <dgm:prSet presAssocID="{85C50C71-77EF-4741-996C-4498280C1E46}" presName="sibTrans" presStyleCnt="0"/>
      <dgm:spPr/>
    </dgm:pt>
    <dgm:pt modelId="{41830421-FB04-4920-BDBA-CCAE14DB2C0F}" type="pres">
      <dgm:prSet presAssocID="{C44A3048-EA20-4D46-BB48-D1CBD664E237}" presName="compNode" presStyleCnt="0"/>
      <dgm:spPr/>
    </dgm:pt>
    <dgm:pt modelId="{E812A479-81F2-49AD-BEF3-C4C225B42037}" type="pres">
      <dgm:prSet presAssocID="{C44A3048-EA20-4D46-BB48-D1CBD664E2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0BBE0BE-8C74-4983-8F33-B891678D68E1}" type="pres">
      <dgm:prSet presAssocID="{C44A3048-EA20-4D46-BB48-D1CBD664E237}" presName="spaceRect" presStyleCnt="0"/>
      <dgm:spPr/>
    </dgm:pt>
    <dgm:pt modelId="{E2B21E69-4AE7-467D-B035-39F6CD4A3F7B}" type="pres">
      <dgm:prSet presAssocID="{C44A3048-EA20-4D46-BB48-D1CBD664E23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1011C0C-8C57-43F9-9419-3B7D09740226}" srcId="{B9BE6E52-3307-4A53-9286-9E6F17D2F396}" destId="{90495BA8-2A7C-43D5-A2C2-C9D3DD006107}" srcOrd="0" destOrd="0" parTransId="{7C287BE8-D6A0-4D64-B040-194E797A76EE}" sibTransId="{85C50C71-77EF-4741-996C-4498280C1E46}"/>
    <dgm:cxn modelId="{C538CD64-A193-4FEF-B687-0B1BDC69EAD2}" type="presOf" srcId="{B9BE6E52-3307-4A53-9286-9E6F17D2F396}" destId="{DD3E65C5-24BC-486C-8D18-007AFD81CECE}" srcOrd="0" destOrd="0" presId="urn:microsoft.com/office/officeart/2018/2/layout/IconLabelList"/>
    <dgm:cxn modelId="{16261650-45D7-4DB6-BE4D-17CF8DDFCE36}" srcId="{B9BE6E52-3307-4A53-9286-9E6F17D2F396}" destId="{C44A3048-EA20-4D46-BB48-D1CBD664E237}" srcOrd="1" destOrd="0" parTransId="{5932D10D-2890-4529-9E72-D1B3199C4318}" sibTransId="{6B001C2D-FDCC-49B3-B9DC-D50116B9B39E}"/>
    <dgm:cxn modelId="{3487AF90-8075-4937-B7AB-E65F38277FFB}" type="presOf" srcId="{90495BA8-2A7C-43D5-A2C2-C9D3DD006107}" destId="{E1A059D7-3D6F-455C-A6C9-168C9F7FB392}" srcOrd="0" destOrd="0" presId="urn:microsoft.com/office/officeart/2018/2/layout/IconLabelList"/>
    <dgm:cxn modelId="{B75D8F9E-1A0C-4B62-A853-7B6D0159A872}" type="presOf" srcId="{C44A3048-EA20-4D46-BB48-D1CBD664E237}" destId="{E2B21E69-4AE7-467D-B035-39F6CD4A3F7B}" srcOrd="0" destOrd="0" presId="urn:microsoft.com/office/officeart/2018/2/layout/IconLabelList"/>
    <dgm:cxn modelId="{84983665-69CE-459B-9DF5-9E484449BA78}" type="presParOf" srcId="{DD3E65C5-24BC-486C-8D18-007AFD81CECE}" destId="{BFCC95A0-0EEC-4F1E-96F2-C7F51A87F9FB}" srcOrd="0" destOrd="0" presId="urn:microsoft.com/office/officeart/2018/2/layout/IconLabelList"/>
    <dgm:cxn modelId="{F584DE4E-0AE2-414C-BFC7-4A98E69ECE6A}" type="presParOf" srcId="{BFCC95A0-0EEC-4F1E-96F2-C7F51A87F9FB}" destId="{D9DE7F05-094D-4668-AFB3-A189E8377ED9}" srcOrd="0" destOrd="0" presId="urn:microsoft.com/office/officeart/2018/2/layout/IconLabelList"/>
    <dgm:cxn modelId="{3E4FA34F-7F29-4A97-9A79-5064438C4E01}" type="presParOf" srcId="{BFCC95A0-0EEC-4F1E-96F2-C7F51A87F9FB}" destId="{C16C16E0-5D15-4828-8008-34270E6E6430}" srcOrd="1" destOrd="0" presId="urn:microsoft.com/office/officeart/2018/2/layout/IconLabelList"/>
    <dgm:cxn modelId="{2F096A50-079B-4560-81E6-6C6055173425}" type="presParOf" srcId="{BFCC95A0-0EEC-4F1E-96F2-C7F51A87F9FB}" destId="{E1A059D7-3D6F-455C-A6C9-168C9F7FB392}" srcOrd="2" destOrd="0" presId="urn:microsoft.com/office/officeart/2018/2/layout/IconLabelList"/>
    <dgm:cxn modelId="{8220FBCC-63AD-4329-8976-0FE68B7551BC}" type="presParOf" srcId="{DD3E65C5-24BC-486C-8D18-007AFD81CECE}" destId="{C41C1916-2B6F-4408-985F-FE526A46A870}" srcOrd="1" destOrd="0" presId="urn:microsoft.com/office/officeart/2018/2/layout/IconLabelList"/>
    <dgm:cxn modelId="{D5F78F90-3B64-4506-AB80-333602B2CD28}" type="presParOf" srcId="{DD3E65C5-24BC-486C-8D18-007AFD81CECE}" destId="{41830421-FB04-4920-BDBA-CCAE14DB2C0F}" srcOrd="2" destOrd="0" presId="urn:microsoft.com/office/officeart/2018/2/layout/IconLabelList"/>
    <dgm:cxn modelId="{8A8A90CA-AF36-428A-82DF-8E5A7757F215}" type="presParOf" srcId="{41830421-FB04-4920-BDBA-CCAE14DB2C0F}" destId="{E812A479-81F2-49AD-BEF3-C4C225B42037}" srcOrd="0" destOrd="0" presId="urn:microsoft.com/office/officeart/2018/2/layout/IconLabelList"/>
    <dgm:cxn modelId="{B152DFDC-FCEC-4E3A-BC84-EAF85B49B855}" type="presParOf" srcId="{41830421-FB04-4920-BDBA-CCAE14DB2C0F}" destId="{20BBE0BE-8C74-4983-8F33-B891678D68E1}" srcOrd="1" destOrd="0" presId="urn:microsoft.com/office/officeart/2018/2/layout/IconLabelList"/>
    <dgm:cxn modelId="{1F693C99-6E65-442E-A22A-DDB67775894A}" type="presParOf" srcId="{41830421-FB04-4920-BDBA-CCAE14DB2C0F}" destId="{E2B21E69-4AE7-467D-B035-39F6CD4A3F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E7F05-094D-4668-AFB3-A189E8377ED9}">
      <dsp:nvSpPr>
        <dsp:cNvPr id="0" name=""/>
        <dsp:cNvSpPr/>
      </dsp:nvSpPr>
      <dsp:spPr>
        <a:xfrm>
          <a:off x="1170365" y="184196"/>
          <a:ext cx="738017" cy="738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059D7-3D6F-455C-A6C9-168C9F7FB392}">
      <dsp:nvSpPr>
        <dsp:cNvPr id="0" name=""/>
        <dsp:cNvSpPr/>
      </dsp:nvSpPr>
      <dsp:spPr>
        <a:xfrm>
          <a:off x="719354" y="1168354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kern="1200" cap="none" dirty="0"/>
            <a:t>D</a:t>
          </a:r>
          <a:r>
            <a:rPr lang="en-US" sz="1200" kern="1200" cap="none" dirty="0" err="1"/>
            <a:t>ata</a:t>
          </a:r>
          <a:r>
            <a:rPr lang="en-US" sz="1200" kern="1200" cap="none" dirty="0"/>
            <a:t> used in </a:t>
          </a:r>
          <a:r>
            <a:rPr lang="en-US" sz="1200" kern="1200" cap="none" dirty="0" err="1"/>
            <a:t>conjuction</a:t>
          </a:r>
          <a:r>
            <a:rPr lang="en-US" sz="1200" kern="1200" cap="none" dirty="0"/>
            <a:t> with the </a:t>
          </a:r>
          <a:r>
            <a:rPr lang="hr-HR" sz="1200" kern="1200" cap="none" dirty="0"/>
            <a:t>F</a:t>
          </a:r>
          <a:r>
            <a:rPr lang="en-US" sz="1200" kern="1200" cap="none" dirty="0" err="1"/>
            <a:t>oursquare</a:t>
          </a:r>
          <a:r>
            <a:rPr lang="en-US" sz="1200" kern="1200" cap="none" dirty="0"/>
            <a:t> </a:t>
          </a:r>
          <a:r>
            <a:rPr lang="hr-HR" sz="1200" kern="1200" cap="none" dirty="0"/>
            <a:t>API</a:t>
          </a:r>
          <a:r>
            <a:rPr lang="en-US" sz="1200" kern="1200" cap="none" dirty="0"/>
            <a:t>, to get the venues</a:t>
          </a:r>
        </a:p>
      </dsp:txBody>
      <dsp:txXfrm>
        <a:off x="719354" y="1168354"/>
        <a:ext cx="1640039" cy="656015"/>
      </dsp:txXfrm>
    </dsp:sp>
    <dsp:sp modelId="{E812A479-81F2-49AD-BEF3-C4C225B42037}">
      <dsp:nvSpPr>
        <dsp:cNvPr id="0" name=""/>
        <dsp:cNvSpPr/>
      </dsp:nvSpPr>
      <dsp:spPr>
        <a:xfrm>
          <a:off x="1170365" y="2234380"/>
          <a:ext cx="738017" cy="738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21E69-4AE7-467D-B035-39F6CD4A3F7B}">
      <dsp:nvSpPr>
        <dsp:cNvPr id="0" name=""/>
        <dsp:cNvSpPr/>
      </dsp:nvSpPr>
      <dsp:spPr>
        <a:xfrm>
          <a:off x="719354" y="3218539"/>
          <a:ext cx="1640039" cy="65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kern="1200" cap="none" dirty="0"/>
            <a:t>V</a:t>
          </a:r>
          <a:r>
            <a:rPr lang="en-US" sz="1200" kern="1200" cap="none" dirty="0" err="1"/>
            <a:t>enues</a:t>
          </a:r>
          <a:r>
            <a:rPr lang="en-US" sz="1200" kern="1200" cap="none" dirty="0"/>
            <a:t> combined with the neighborhood data</a:t>
          </a:r>
        </a:p>
      </dsp:txBody>
      <dsp:txXfrm>
        <a:off x="719354" y="3218539"/>
        <a:ext cx="1640039" cy="656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10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07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488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67697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891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755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430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691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15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9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17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2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6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57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8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9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2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9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740AC-79F4-4C97-A912-4687C280A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141" y="1517515"/>
            <a:ext cx="4010855" cy="1911485"/>
          </a:xfrm>
        </p:spPr>
        <p:txBody>
          <a:bodyPr>
            <a:normAutofit fontScale="90000"/>
          </a:bodyPr>
          <a:lstStyle/>
          <a:p>
            <a:pPr algn="l"/>
            <a:r>
              <a:rPr lang="hr-HR" sz="4000" dirty="0" err="1">
                <a:solidFill>
                  <a:schemeClr val="tx1"/>
                </a:solidFill>
              </a:rPr>
              <a:t>Opening</a:t>
            </a:r>
            <a:r>
              <a:rPr lang="hr-HR" sz="4000" dirty="0">
                <a:solidFill>
                  <a:schemeClr val="tx1"/>
                </a:solidFill>
              </a:rPr>
              <a:t> a restaurant </a:t>
            </a:r>
            <a:r>
              <a:rPr lang="hr-HR" sz="4000" dirty="0" err="1">
                <a:solidFill>
                  <a:schemeClr val="tx1"/>
                </a:solidFill>
              </a:rPr>
              <a:t>in</a:t>
            </a:r>
            <a:r>
              <a:rPr lang="hr-HR" sz="4000" dirty="0">
                <a:solidFill>
                  <a:schemeClr val="tx1"/>
                </a:solidFill>
              </a:rPr>
              <a:t> Zadar, Croatia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2B10F-42E1-4A70-92CD-4FDC13B48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2141" y="4355605"/>
            <a:ext cx="3485072" cy="150977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hr-HR" dirty="0"/>
              <a:t>IBM Data Science Professional </a:t>
            </a:r>
            <a:r>
              <a:rPr lang="hr-HR" dirty="0" err="1"/>
              <a:t>Certificate</a:t>
            </a:r>
            <a:r>
              <a:rPr lang="hr-HR" dirty="0"/>
              <a:t> </a:t>
            </a:r>
            <a:r>
              <a:rPr lang="hr-HR" dirty="0" err="1"/>
              <a:t>Capstone</a:t>
            </a:r>
            <a:r>
              <a:rPr lang="hr-HR" dirty="0"/>
              <a:t> </a:t>
            </a:r>
            <a:r>
              <a:rPr lang="hr-HR" dirty="0" err="1"/>
              <a:t>project</a:t>
            </a:r>
            <a:endParaRPr lang="hr-HR" dirty="0"/>
          </a:p>
          <a:p>
            <a:pPr algn="l"/>
            <a:endParaRPr lang="hr-HR" dirty="0"/>
          </a:p>
          <a:p>
            <a:pPr algn="l"/>
            <a:r>
              <a:rPr lang="hr-HR" dirty="0"/>
              <a:t>Matija Sorić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44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25E8-E872-44F8-9544-964C3EA2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202EB54B-664E-4D32-8BAF-FE8CA5518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7" y="926785"/>
            <a:ext cx="6643205" cy="5321615"/>
          </a:xfrm>
        </p:spPr>
      </p:pic>
    </p:spTree>
    <p:extLst>
      <p:ext uri="{BB962C8B-B14F-4D97-AF65-F5344CB8AC3E}">
        <p14:creationId xmlns:p14="http://schemas.microsoft.com/office/powerpoint/2010/main" val="284871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outdoor, grass, reef&#10;&#10;Description automatically generated">
            <a:extLst>
              <a:ext uri="{FF2B5EF4-FFF2-40B4-BE49-F238E27FC236}">
                <a16:creationId xmlns:a16="http://schemas.microsoft.com/office/drawing/2014/main" id="{13EF6C21-476F-4496-9705-94ADE1544B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0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085C6-5E93-49F3-96C4-3B9141BC1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anchor="b">
            <a:normAutofit/>
          </a:bodyPr>
          <a:lstStyle/>
          <a:p>
            <a:pPr algn="l"/>
            <a:r>
              <a:rPr lang="hr-HR" sz="2400"/>
              <a:t>Introduction	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11081-DCB3-4802-A56A-1A0329156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4" y="2333422"/>
            <a:ext cx="3531684" cy="3679189"/>
          </a:xfrm>
        </p:spPr>
        <p:txBody>
          <a:bodyPr anchor="t">
            <a:normAutofit/>
          </a:bodyPr>
          <a:lstStyle/>
          <a:p>
            <a:r>
              <a:rPr lang="hr-HR" sz="1600" dirty="0"/>
              <a:t>Zadar – </a:t>
            </a:r>
            <a:r>
              <a:rPr lang="hr-HR" sz="1600" dirty="0" err="1"/>
              <a:t>coastal</a:t>
            </a:r>
            <a:r>
              <a:rPr lang="hr-HR" sz="1600" dirty="0"/>
              <a:t> </a:t>
            </a:r>
            <a:r>
              <a:rPr lang="hr-HR" sz="1600" dirty="0" err="1"/>
              <a:t>city</a:t>
            </a:r>
            <a:r>
              <a:rPr lang="hr-HR" sz="1600" dirty="0"/>
              <a:t> </a:t>
            </a:r>
            <a:r>
              <a:rPr lang="hr-HR" sz="1600" dirty="0" err="1"/>
              <a:t>in</a:t>
            </a:r>
            <a:r>
              <a:rPr lang="hr-HR" sz="1600" dirty="0"/>
              <a:t> Croatia</a:t>
            </a:r>
          </a:p>
          <a:p>
            <a:r>
              <a:rPr lang="hr-HR" sz="1600" dirty="0" err="1"/>
              <a:t>popular</a:t>
            </a:r>
            <a:r>
              <a:rPr lang="hr-HR" sz="1600" dirty="0"/>
              <a:t> </a:t>
            </a:r>
            <a:r>
              <a:rPr lang="hr-HR" sz="1600" dirty="0" err="1"/>
              <a:t>tourist</a:t>
            </a:r>
            <a:r>
              <a:rPr lang="hr-HR" sz="1600" dirty="0"/>
              <a:t> </a:t>
            </a:r>
            <a:r>
              <a:rPr lang="hr-HR" sz="1600" dirty="0" err="1"/>
              <a:t>destination</a:t>
            </a:r>
            <a:endParaRPr lang="hr-HR" sz="1600" dirty="0"/>
          </a:p>
          <a:p>
            <a:endParaRPr lang="hr-HR" sz="1600" dirty="0"/>
          </a:p>
          <a:p>
            <a:r>
              <a:rPr lang="hr-HR" sz="1600" dirty="0" err="1"/>
              <a:t>Facts</a:t>
            </a:r>
            <a:r>
              <a:rPr lang="hr-HR" sz="1600" dirty="0"/>
              <a:t>:</a:t>
            </a:r>
          </a:p>
          <a:p>
            <a:pPr lvl="1"/>
            <a:r>
              <a:rPr lang="en-US" sz="1600" dirty="0"/>
              <a:t>524</a:t>
            </a:r>
            <a:r>
              <a:rPr lang="hr-HR" sz="1600" dirty="0"/>
              <a:t> 500 </a:t>
            </a:r>
            <a:r>
              <a:rPr lang="hr-HR" sz="1600" dirty="0" err="1"/>
              <a:t>tourists</a:t>
            </a:r>
            <a:r>
              <a:rPr lang="hr-HR" sz="1600" dirty="0"/>
              <a:t> </a:t>
            </a:r>
            <a:r>
              <a:rPr lang="hr-HR" sz="1600" dirty="0" err="1"/>
              <a:t>in</a:t>
            </a:r>
            <a:r>
              <a:rPr lang="hr-HR" sz="1600" dirty="0"/>
              <a:t> 2017</a:t>
            </a:r>
          </a:p>
          <a:p>
            <a:pPr lvl="1"/>
            <a:r>
              <a:rPr lang="hr-HR" sz="1600" dirty="0"/>
              <a:t>557 600 </a:t>
            </a:r>
            <a:r>
              <a:rPr lang="hr-HR" sz="1600" dirty="0" err="1"/>
              <a:t>tourists</a:t>
            </a:r>
            <a:r>
              <a:rPr lang="hr-HR" sz="1600" dirty="0"/>
              <a:t> </a:t>
            </a:r>
            <a:r>
              <a:rPr lang="hr-HR" sz="1600" dirty="0" err="1"/>
              <a:t>in</a:t>
            </a:r>
            <a:r>
              <a:rPr lang="hr-HR" sz="1600" dirty="0"/>
              <a:t> 2018</a:t>
            </a:r>
          </a:p>
          <a:p>
            <a:pPr lvl="1"/>
            <a:r>
              <a:rPr lang="hr-HR" sz="1600" dirty="0"/>
              <a:t>a </a:t>
            </a:r>
            <a:r>
              <a:rPr lang="hr-HR" sz="1600" dirty="0" err="1"/>
              <a:t>great</a:t>
            </a:r>
            <a:r>
              <a:rPr lang="hr-HR" sz="1600" dirty="0"/>
              <a:t> </a:t>
            </a:r>
            <a:r>
              <a:rPr lang="hr-HR" sz="1600" dirty="0" err="1"/>
              <a:t>opportunity</a:t>
            </a:r>
            <a:r>
              <a:rPr lang="hr-HR" sz="1600" dirty="0"/>
              <a:t> for </a:t>
            </a:r>
            <a:r>
              <a:rPr lang="hr-HR" sz="1600" dirty="0" err="1"/>
              <a:t>new</a:t>
            </a:r>
            <a:r>
              <a:rPr lang="hr-HR" sz="1600" dirty="0"/>
              <a:t> </a:t>
            </a:r>
            <a:r>
              <a:rPr lang="hr-HR" sz="1600" dirty="0" err="1"/>
              <a:t>tourist</a:t>
            </a:r>
            <a:r>
              <a:rPr lang="hr-HR" sz="1600" dirty="0"/>
              <a:t> </a:t>
            </a:r>
            <a:r>
              <a:rPr lang="hr-HR" sz="1600" dirty="0" err="1"/>
              <a:t>businesses</a:t>
            </a:r>
            <a:endParaRPr lang="hr-HR" sz="1600" dirty="0"/>
          </a:p>
          <a:p>
            <a:pPr lvl="1"/>
            <a:endParaRPr lang="hr-HR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012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7D7B0-2EA3-4E8D-AC01-570F1B37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hr-HR" sz="2800" dirty="0" err="1"/>
              <a:t>Objective</a:t>
            </a:r>
            <a:r>
              <a:rPr lang="hr-HR" sz="2800" dirty="0"/>
              <a:t>	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7267-5C63-4D42-AA16-0C4DDEC0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hr-HR" sz="1500" dirty="0" err="1"/>
              <a:t>finding</a:t>
            </a:r>
            <a:r>
              <a:rPr lang="hr-HR" sz="1500" dirty="0"/>
              <a:t> a </a:t>
            </a:r>
            <a:r>
              <a:rPr lang="hr-HR" sz="1500" dirty="0" err="1"/>
              <a:t>suitable</a:t>
            </a:r>
            <a:r>
              <a:rPr lang="hr-HR" sz="1500" dirty="0"/>
              <a:t> place for a </a:t>
            </a:r>
            <a:r>
              <a:rPr lang="hr-HR" sz="1500" dirty="0" err="1"/>
              <a:t>new</a:t>
            </a:r>
            <a:r>
              <a:rPr lang="hr-HR" sz="1500" dirty="0"/>
              <a:t> restaurant</a:t>
            </a:r>
          </a:p>
          <a:p>
            <a:pPr>
              <a:lnSpc>
                <a:spcPct val="90000"/>
              </a:lnSpc>
            </a:pPr>
            <a:endParaRPr lang="hr-HR" sz="1500" dirty="0"/>
          </a:p>
          <a:p>
            <a:pPr>
              <a:lnSpc>
                <a:spcPct val="90000"/>
              </a:lnSpc>
            </a:pPr>
            <a:r>
              <a:rPr lang="hr-HR" sz="1500" dirty="0"/>
              <a:t>Problem:</a:t>
            </a:r>
          </a:p>
          <a:p>
            <a:pPr marL="792900" lvl="1" indent="-342900">
              <a:lnSpc>
                <a:spcPct val="90000"/>
              </a:lnSpc>
              <a:buFont typeface="+mj-lt"/>
              <a:buAutoNum type="arabicPeriod"/>
            </a:pPr>
            <a:r>
              <a:rPr lang="hr-HR" sz="1500" dirty="0" err="1"/>
              <a:t>has</a:t>
            </a:r>
            <a:r>
              <a:rPr lang="hr-HR" sz="1500" dirty="0"/>
              <a:t> to </a:t>
            </a:r>
            <a:r>
              <a:rPr lang="hr-HR" sz="1500" dirty="0" err="1"/>
              <a:t>be</a:t>
            </a:r>
            <a:r>
              <a:rPr lang="hr-HR" sz="1500" dirty="0"/>
              <a:t> </a:t>
            </a:r>
            <a:r>
              <a:rPr lang="hr-HR" sz="1500" dirty="0" err="1"/>
              <a:t>in</a:t>
            </a:r>
            <a:r>
              <a:rPr lang="hr-HR" sz="1500" dirty="0"/>
              <a:t> </a:t>
            </a:r>
            <a:r>
              <a:rPr lang="hr-HR" sz="1500" dirty="0" err="1"/>
              <a:t>tourist</a:t>
            </a:r>
            <a:r>
              <a:rPr lang="hr-HR" sz="1500" dirty="0"/>
              <a:t> </a:t>
            </a:r>
            <a:r>
              <a:rPr lang="hr-HR" sz="1500" dirty="0" err="1"/>
              <a:t>circulation</a:t>
            </a:r>
            <a:r>
              <a:rPr lang="hr-HR" sz="1500" dirty="0"/>
              <a:t> </a:t>
            </a:r>
            <a:r>
              <a:rPr lang="hr-HR" sz="1500" dirty="0" err="1"/>
              <a:t>area</a:t>
            </a:r>
            <a:r>
              <a:rPr lang="hr-HR" sz="1500" dirty="0"/>
              <a:t> </a:t>
            </a:r>
            <a:r>
              <a:rPr lang="hr-HR" sz="1500" dirty="0">
                <a:sym typeface="Wingdings" panose="05000000000000000000" pitchFamily="2" charset="2"/>
              </a:rPr>
              <a:t> </a:t>
            </a:r>
            <a:r>
              <a:rPr lang="hr-HR" sz="1500" dirty="0" err="1">
                <a:sym typeface="Wingdings" panose="05000000000000000000" pitchFamily="2" charset="2"/>
              </a:rPr>
              <a:t>i.e</a:t>
            </a:r>
            <a:r>
              <a:rPr lang="hr-HR" sz="1500" dirty="0">
                <a:sym typeface="Wingdings" panose="05000000000000000000" pitchFamily="2" charset="2"/>
              </a:rPr>
              <a:t>. place </a:t>
            </a:r>
            <a:r>
              <a:rPr lang="hr-HR" sz="1500" dirty="0" err="1">
                <a:sym typeface="Wingdings" panose="05000000000000000000" pitchFamily="2" charset="2"/>
              </a:rPr>
              <a:t>where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there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already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exist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food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venues</a:t>
            </a:r>
            <a:endParaRPr lang="hr-HR" sz="1500" dirty="0">
              <a:sym typeface="Wingdings" panose="05000000000000000000" pitchFamily="2" charset="2"/>
            </a:endParaRPr>
          </a:p>
          <a:p>
            <a:pPr marL="792900" lvl="1" indent="-342900">
              <a:lnSpc>
                <a:spcPct val="90000"/>
              </a:lnSpc>
              <a:buFont typeface="+mj-lt"/>
              <a:buAutoNum type="arabicPeriod"/>
            </a:pPr>
            <a:r>
              <a:rPr lang="hr-HR" sz="1500" dirty="0" err="1">
                <a:sym typeface="Wingdings" panose="05000000000000000000" pitchFamily="2" charset="2"/>
              </a:rPr>
              <a:t>has</a:t>
            </a:r>
            <a:r>
              <a:rPr lang="hr-HR" sz="1500" dirty="0">
                <a:sym typeface="Wingdings" panose="05000000000000000000" pitchFamily="2" charset="2"/>
              </a:rPr>
              <a:t> to </a:t>
            </a:r>
            <a:r>
              <a:rPr lang="hr-HR" sz="1500" dirty="0" err="1">
                <a:sym typeface="Wingdings" panose="05000000000000000000" pitchFamily="2" charset="2"/>
              </a:rPr>
              <a:t>be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in</a:t>
            </a:r>
            <a:r>
              <a:rPr lang="hr-HR" sz="1500" dirty="0">
                <a:sym typeface="Wingdings" panose="05000000000000000000" pitchFamily="2" charset="2"/>
              </a:rPr>
              <a:t> a </a:t>
            </a:r>
            <a:r>
              <a:rPr lang="hr-HR" sz="1500" dirty="0" err="1">
                <a:sym typeface="Wingdings" panose="05000000000000000000" pitchFamily="2" charset="2"/>
              </a:rPr>
              <a:t>suitable</a:t>
            </a:r>
            <a:r>
              <a:rPr lang="hr-HR" sz="1500" dirty="0">
                <a:sym typeface="Wingdings" panose="05000000000000000000" pitchFamily="2" charset="2"/>
              </a:rPr>
              <a:t> place </a:t>
            </a:r>
            <a:r>
              <a:rPr lang="hr-HR" sz="1500" dirty="0" err="1">
                <a:sym typeface="Wingdings" panose="05000000000000000000" pitchFamily="2" charset="2"/>
              </a:rPr>
              <a:t>where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there</a:t>
            </a:r>
            <a:r>
              <a:rPr lang="hr-HR" sz="1500" dirty="0">
                <a:sym typeface="Wingdings" panose="05000000000000000000" pitchFamily="2" charset="2"/>
              </a:rPr>
              <a:t> are </a:t>
            </a:r>
            <a:r>
              <a:rPr lang="hr-HR" sz="1500" dirty="0" err="1">
                <a:sym typeface="Wingdings" panose="05000000000000000000" pitchFamily="2" charset="2"/>
              </a:rPr>
              <a:t>not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too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many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restaurants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already</a:t>
            </a:r>
            <a:endParaRPr lang="hr-HR" sz="1500" dirty="0">
              <a:sym typeface="Wingdings" panose="05000000000000000000" pitchFamily="2" charset="2"/>
            </a:endParaRPr>
          </a:p>
          <a:p>
            <a:pPr marL="792900" lvl="1" indent="-342900">
              <a:lnSpc>
                <a:spcPct val="90000"/>
              </a:lnSpc>
              <a:buFont typeface="+mj-lt"/>
              <a:buAutoNum type="arabicPeriod"/>
            </a:pPr>
            <a:r>
              <a:rPr lang="hr-HR" sz="1500" dirty="0" err="1">
                <a:sym typeface="Wingdings" panose="05000000000000000000" pitchFamily="2" charset="2"/>
              </a:rPr>
              <a:t>optional</a:t>
            </a:r>
            <a:r>
              <a:rPr lang="hr-HR" sz="1500" dirty="0">
                <a:sym typeface="Wingdings" panose="05000000000000000000" pitchFamily="2" charset="2"/>
              </a:rPr>
              <a:t>  </a:t>
            </a:r>
            <a:r>
              <a:rPr lang="hr-HR" sz="1500" dirty="0" err="1">
                <a:sym typeface="Wingdings" panose="05000000000000000000" pitchFamily="2" charset="2"/>
              </a:rPr>
              <a:t>desireable</a:t>
            </a:r>
            <a:r>
              <a:rPr lang="hr-HR" sz="1500" dirty="0">
                <a:sym typeface="Wingdings" panose="05000000000000000000" pitchFamily="2" charset="2"/>
              </a:rPr>
              <a:t> to </a:t>
            </a:r>
            <a:r>
              <a:rPr lang="hr-HR" sz="1500" dirty="0" err="1">
                <a:sym typeface="Wingdings" panose="05000000000000000000" pitchFamily="2" charset="2"/>
              </a:rPr>
              <a:t>be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in</a:t>
            </a:r>
            <a:r>
              <a:rPr lang="hr-HR" sz="1500" dirty="0">
                <a:sym typeface="Wingdings" panose="05000000000000000000" pitchFamily="2" charset="2"/>
              </a:rPr>
              <a:t> a </a:t>
            </a:r>
            <a:r>
              <a:rPr lang="hr-HR" sz="1500" dirty="0" err="1">
                <a:sym typeface="Wingdings" panose="05000000000000000000" pitchFamily="2" charset="2"/>
              </a:rPr>
              <a:t>neighborhood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where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the</a:t>
            </a:r>
            <a:r>
              <a:rPr lang="hr-HR" sz="1500" dirty="0">
                <a:sym typeface="Wingdings" panose="05000000000000000000" pitchFamily="2" charset="2"/>
              </a:rPr>
              <a:t> rent </a:t>
            </a:r>
            <a:r>
              <a:rPr lang="hr-HR" sz="1500" dirty="0" err="1">
                <a:sym typeface="Wingdings" panose="05000000000000000000" pitchFamily="2" charset="2"/>
              </a:rPr>
              <a:t>is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not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so</a:t>
            </a:r>
            <a:r>
              <a:rPr lang="hr-HR" sz="1500" dirty="0">
                <a:sym typeface="Wingdings" panose="05000000000000000000" pitchFamily="2" charset="2"/>
              </a:rPr>
              <a:t> </a:t>
            </a:r>
            <a:r>
              <a:rPr lang="hr-HR" sz="1500" dirty="0" err="1">
                <a:sym typeface="Wingdings" panose="05000000000000000000" pitchFamily="2" charset="2"/>
              </a:rPr>
              <a:t>expensive</a:t>
            </a:r>
            <a:endParaRPr lang="hr-HR" sz="1500" dirty="0">
              <a:sym typeface="Wingdings" panose="05000000000000000000" pitchFamily="2" charset="2"/>
            </a:endParaRPr>
          </a:p>
          <a:p>
            <a:pPr marL="792900" lvl="1" indent="-342900">
              <a:lnSpc>
                <a:spcPct val="90000"/>
              </a:lnSpc>
              <a:buFont typeface="+mj-lt"/>
              <a:buAutoNum type="arabicPeriod"/>
            </a:pPr>
            <a:endParaRPr lang="hr-HR" sz="1500" dirty="0">
              <a:sym typeface="Wingdings" panose="05000000000000000000" pitchFamily="2" charset="2"/>
            </a:endParaRPr>
          </a:p>
          <a:p>
            <a:pPr lvl="1">
              <a:lnSpc>
                <a:spcPct val="90000"/>
              </a:lnSpc>
            </a:pPr>
            <a:endParaRPr lang="hr-HR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F5913CA1-6206-4D2C-9A5C-E500F91AFC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30461" b="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8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9752E-83D9-4ED5-B302-9C42AAF5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hr-HR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Methodology (data preparation)</a:t>
            </a:r>
            <a:endParaRPr lang="en-US" sz="28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6E1F-311E-4EC0-B8FA-AFCE79F9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694865"/>
            <a:ext cx="3745887" cy="3553535"/>
          </a:xfrm>
        </p:spPr>
        <p:txBody>
          <a:bodyPr anchor="t">
            <a:normAutofit/>
          </a:bodyPr>
          <a:lstStyle/>
          <a:p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Data 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- 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25 geolocations (neighborhoods), with corresponding longitude and latitude values</a:t>
            </a:r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5A9F249-3ED2-4B99-8175-E0408B77F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1419736"/>
            <a:ext cx="6642193" cy="401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D01D1-4684-458B-B666-CF194305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endParaRPr lang="en-US" sz="2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244C40D-B26D-47D3-9BD3-BA124C0458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6461AD-15C4-45E2-A8DA-E8A46FBF9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801944"/>
              </p:ext>
            </p:extLst>
          </p:nvPr>
        </p:nvGraphicFramePr>
        <p:xfrm>
          <a:off x="913795" y="1732449"/>
          <a:ext cx="3078749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5569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A93A-E439-40E2-8FFD-F7E6E87F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70939" cy="970450"/>
          </a:xfrm>
        </p:spPr>
        <p:txBody>
          <a:bodyPr anchor="b">
            <a:normAutofit/>
          </a:bodyPr>
          <a:lstStyle/>
          <a:p>
            <a:pPr algn="l"/>
            <a:r>
              <a:rPr lang="hr-HR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Descriptive</a:t>
            </a:r>
            <a:r>
              <a:rPr lang="hr-HR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analysis</a:t>
            </a:r>
            <a:endParaRPr lang="en-US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E88C8-3DB6-4824-BE34-5BADC5C92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84635"/>
            <a:ext cx="4021460" cy="3277962"/>
          </a:xfrm>
        </p:spPr>
        <p:txBody>
          <a:bodyPr anchor="t">
            <a:normAutofit/>
          </a:bodyPr>
          <a:lstStyle/>
          <a:p>
            <a:pPr>
              <a:buClr>
                <a:srgbClr val="74DEFA"/>
              </a:buClr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group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ing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venues by neighborhood</a:t>
            </a:r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buClr>
                <a:srgbClr val="74DEFA"/>
              </a:buClr>
            </a:pPr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>
              <a:buClr>
                <a:srgbClr val="74DEFA"/>
              </a:buClr>
            </a:pP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obtaining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neighborhoods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with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most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venues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567500-9AC4-491F-B966-245D560E342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938" y="944091"/>
            <a:ext cx="51762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0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E5BC9604-6B20-4EC8-BEEB-8A8F99A4F720}"/>
              </a:ext>
            </a:extLst>
          </p:cNvPr>
          <p:cNvPicPr/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9" r="11312" b="-1"/>
          <a:stretch/>
        </p:blipFill>
        <p:spPr>
          <a:xfrm>
            <a:off x="20" y="-2"/>
            <a:ext cx="121919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C3F67-5C8F-43FA-A757-2AC0FEDA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9B70-8791-425B-985A-4D8BC2302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pPr>
              <a:buClr>
                <a:srgbClr val="010EFA"/>
              </a:buClr>
            </a:pPr>
            <a:r>
              <a:rPr lang="hr-HR">
                <a:solidFill>
                  <a:schemeClr val="tx1"/>
                </a:solidFill>
              </a:rPr>
              <a:t>obtaining new dataframe with the most ‘food’ venues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5AD2A29C-09E0-4ED1-9BCB-1D60B3CB0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0" y="-1"/>
            <a:ext cx="4386294" cy="38521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90F31-E594-45F6-9863-68D193C77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0" y="4532266"/>
            <a:ext cx="4386293" cy="2325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4723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24C7-40B3-4CEA-8FC7-B5E509D1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A4FC9-10CD-41A8-8BE5-86186F69D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10391" cy="4058751"/>
          </a:xfrm>
        </p:spPr>
        <p:txBody>
          <a:bodyPr/>
          <a:lstStyle/>
          <a:p>
            <a:r>
              <a:rPr lang="hr-HR" dirty="0" err="1"/>
              <a:t>Algorithm</a:t>
            </a:r>
            <a:r>
              <a:rPr lang="hr-HR" dirty="0"/>
              <a:t>: K-</a:t>
            </a:r>
            <a:r>
              <a:rPr lang="hr-HR" dirty="0" err="1"/>
              <a:t>means</a:t>
            </a:r>
            <a:endParaRPr lang="hr-HR" dirty="0"/>
          </a:p>
          <a:p>
            <a:r>
              <a:rPr lang="hr-HR" dirty="0" err="1"/>
              <a:t>Why</a:t>
            </a:r>
            <a:r>
              <a:rPr lang="hr-HR" dirty="0"/>
              <a:t> </a:t>
            </a:r>
            <a:r>
              <a:rPr lang="hr-HR" dirty="0" err="1"/>
              <a:t>apply</a:t>
            </a:r>
            <a:r>
              <a:rPr lang="hr-HR" dirty="0"/>
              <a:t> </a:t>
            </a:r>
            <a:r>
              <a:rPr lang="hr-HR" dirty="0" err="1"/>
              <a:t>clustering</a:t>
            </a:r>
            <a:r>
              <a:rPr lang="hr-HR" dirty="0"/>
              <a:t>? To </a:t>
            </a:r>
            <a:r>
              <a:rPr lang="hr-HR" dirty="0" err="1"/>
              <a:t>get</a:t>
            </a:r>
            <a:r>
              <a:rPr lang="hr-HR" dirty="0"/>
              <a:t> a </a:t>
            </a:r>
            <a:r>
              <a:rPr lang="hr-HR" dirty="0" err="1"/>
              <a:t>better</a:t>
            </a:r>
            <a:r>
              <a:rPr lang="hr-HR" dirty="0"/>
              <a:t> </a:t>
            </a:r>
            <a:r>
              <a:rPr lang="hr-HR" dirty="0" err="1"/>
              <a:t>understanding</a:t>
            </a:r>
            <a:r>
              <a:rPr lang="hr-HR" dirty="0"/>
              <a:t> of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neighborhoods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their</a:t>
            </a:r>
            <a:r>
              <a:rPr lang="hr-HR" dirty="0"/>
              <a:t> </a:t>
            </a:r>
            <a:r>
              <a:rPr lang="hr-HR" dirty="0" err="1"/>
              <a:t>venues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E06D7-2F9B-4422-BD42-FD11A07CE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63" y="4137517"/>
            <a:ext cx="5288738" cy="1653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9A722-87C0-4103-A424-B89282D97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16" y="1943305"/>
            <a:ext cx="5422772" cy="38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41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02C21-B5F3-4AEC-8A9F-50BAAD96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hr-HR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Conclusion</a:t>
            </a:r>
            <a:endParaRPr lang="en-US" sz="28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1D60E-5B8D-4461-A582-FB8B80D9C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best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 place for a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new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restaurant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would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en-US" sz="1600" b="1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Jazine-Smiljevac-Stanovi-Višnjik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quadrant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:</a:t>
            </a:r>
          </a:p>
          <a:p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It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is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area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of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tourist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circulation</a:t>
            </a:r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There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are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not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so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many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‘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food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’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venues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area</a:t>
            </a:r>
            <a:endParaRPr lang="hr-HR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Plus, rent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probably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cheaper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than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on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peninsula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(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old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city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hr-HR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cre</a:t>
            </a:r>
            <a:r>
              <a:rPr lang="hr-HR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)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16CFEB-37D1-4249-96CA-14E91C94B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797031"/>
            <a:ext cx="6642193" cy="5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2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236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Calisto MT</vt:lpstr>
      <vt:lpstr>Wingdings 2</vt:lpstr>
      <vt:lpstr>Slate</vt:lpstr>
      <vt:lpstr>Opening a restaurant in Zadar, Croatia</vt:lpstr>
      <vt:lpstr>Introduction </vt:lpstr>
      <vt:lpstr>Objective </vt:lpstr>
      <vt:lpstr>Methodology (data preparation)</vt:lpstr>
      <vt:lpstr>PowerPoint Presentation</vt:lpstr>
      <vt:lpstr>Descriptive analysis</vt:lpstr>
      <vt:lpstr>PowerPoint Presentation</vt:lpstr>
      <vt:lpstr>Clustering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restaurant in Zadar, Croatia</dc:title>
  <dc:creator>Matija Soric</dc:creator>
  <cp:lastModifiedBy>Matija Soric</cp:lastModifiedBy>
  <cp:revision>13</cp:revision>
  <dcterms:created xsi:type="dcterms:W3CDTF">2020-07-01T09:22:05Z</dcterms:created>
  <dcterms:modified xsi:type="dcterms:W3CDTF">2020-07-01T10:41:18Z</dcterms:modified>
</cp:coreProperties>
</file>